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League Spartan" charset="1" panose="00000800000000000000"/>
      <p:regular r:id="rId18"/>
    </p:embeddedFont>
    <p:embeddedFont>
      <p:font typeface="Helios Bold" charset="1" panose="020B0704020202020204"/>
      <p:regular r:id="rId19"/>
    </p:embeddedFont>
    <p:embeddedFont>
      <p:font typeface="Helios" charset="1" panose="020B0504020202020204"/>
      <p:regular r:id="rId20"/>
    </p:embeddedFont>
    <p:embeddedFont>
      <p:font typeface="Inter" charset="1" panose="020B0502030000000004"/>
      <p:regular r:id="rId21"/>
    </p:embeddedFont>
    <p:embeddedFont>
      <p:font typeface="Inter Bold" charset="1" panose="020B080203000000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0" y="43466"/>
            <a:ext cx="18520038" cy="10287000"/>
            <a:chOff x="0" y="0"/>
            <a:chExt cx="4877705" cy="2709333"/>
          </a:xfrm>
        </p:grpSpPr>
        <p:sp>
          <p:nvSpPr>
            <p:cNvPr name="Freeform 4" id="4"/>
            <p:cNvSpPr/>
            <p:nvPr/>
          </p:nvSpPr>
          <p:spPr>
            <a:xfrm flipH="false" flipV="false" rot="0">
              <a:off x="0" y="0"/>
              <a:ext cx="4877705" cy="2709333"/>
            </a:xfrm>
            <a:custGeom>
              <a:avLst/>
              <a:gdLst/>
              <a:ahLst/>
              <a:cxnLst/>
              <a:rect r="r" b="b" t="t" l="l"/>
              <a:pathLst>
                <a:path h="2709333" w="4877705">
                  <a:moveTo>
                    <a:pt x="0" y="0"/>
                  </a:moveTo>
                  <a:lnTo>
                    <a:pt x="4877705" y="0"/>
                  </a:lnTo>
                  <a:lnTo>
                    <a:pt x="4877705" y="2709333"/>
                  </a:lnTo>
                  <a:lnTo>
                    <a:pt x="0" y="2709333"/>
                  </a:lnTo>
                  <a:close/>
                </a:path>
              </a:pathLst>
            </a:custGeom>
            <a:solidFill>
              <a:srgbClr val="FFFFFF">
                <a:alpha val="77647"/>
              </a:srgbClr>
            </a:solidFill>
          </p:spPr>
        </p:sp>
        <p:sp>
          <p:nvSpPr>
            <p:cNvPr name="TextBox 5" id="5"/>
            <p:cNvSpPr txBox="true"/>
            <p:nvPr/>
          </p:nvSpPr>
          <p:spPr>
            <a:xfrm>
              <a:off x="0" y="-38100"/>
              <a:ext cx="487770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4810163"/>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2214894" y="0"/>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431958" y="3305121"/>
            <a:ext cx="11424084" cy="1881845"/>
          </a:xfrm>
          <a:prstGeom prst="rect">
            <a:avLst/>
          </a:prstGeom>
        </p:spPr>
        <p:txBody>
          <a:bodyPr anchor="t" rtlCol="false" tIns="0" lIns="0" bIns="0" rIns="0">
            <a:spAutoFit/>
          </a:bodyPr>
          <a:lstStyle/>
          <a:p>
            <a:pPr algn="ctr">
              <a:lnSpc>
                <a:spcPts val="14928"/>
              </a:lnSpc>
            </a:pPr>
            <a:r>
              <a:rPr lang="en-US" sz="12039" spc="288">
                <a:solidFill>
                  <a:srgbClr val="365679"/>
                </a:solidFill>
                <a:latin typeface="League Spartan"/>
                <a:ea typeface="League Spartan"/>
                <a:cs typeface="League Spartan"/>
                <a:sym typeface="League Spartan"/>
              </a:rPr>
              <a:t>PETOPIA</a:t>
            </a:r>
          </a:p>
        </p:txBody>
      </p:sp>
      <p:sp>
        <p:nvSpPr>
          <p:cNvPr name="TextBox 9" id="9"/>
          <p:cNvSpPr txBox="true"/>
          <p:nvPr/>
        </p:nvSpPr>
        <p:spPr>
          <a:xfrm rot="0">
            <a:off x="3990051" y="5076825"/>
            <a:ext cx="10307898" cy="3293277"/>
          </a:xfrm>
          <a:prstGeom prst="rect">
            <a:avLst/>
          </a:prstGeom>
        </p:spPr>
        <p:txBody>
          <a:bodyPr anchor="t" rtlCol="false" tIns="0" lIns="0" bIns="0" rIns="0">
            <a:spAutoFit/>
          </a:bodyPr>
          <a:lstStyle/>
          <a:p>
            <a:pPr algn="ctr">
              <a:lnSpc>
                <a:spcPts val="4085"/>
              </a:lnSpc>
            </a:pPr>
            <a:r>
              <a:rPr lang="en-US" b="true" sz="2918" spc="172">
                <a:solidFill>
                  <a:srgbClr val="365679"/>
                </a:solidFill>
                <a:latin typeface="Helios Bold"/>
                <a:ea typeface="Helios Bold"/>
                <a:cs typeface="Helios Bold"/>
                <a:sym typeface="Helios Bold"/>
              </a:rPr>
              <a:t>GROUP 18:</a:t>
            </a:r>
          </a:p>
          <a:p>
            <a:pPr algn="ctr">
              <a:lnSpc>
                <a:spcPts val="4085"/>
              </a:lnSpc>
            </a:pPr>
          </a:p>
          <a:p>
            <a:pPr algn="ctr">
              <a:lnSpc>
                <a:spcPts val="3525"/>
              </a:lnSpc>
            </a:pPr>
            <a:r>
              <a:rPr lang="en-US" b="true" sz="2518" spc="148">
                <a:solidFill>
                  <a:srgbClr val="365679"/>
                </a:solidFill>
                <a:latin typeface="Helios Bold"/>
                <a:ea typeface="Helios Bold"/>
                <a:cs typeface="Helios Bold"/>
                <a:sym typeface="Helios Bold"/>
              </a:rPr>
              <a:t>RUTU CHOWGULE:</a:t>
            </a:r>
            <a:r>
              <a:rPr lang="en-US" sz="2518" spc="148">
                <a:solidFill>
                  <a:srgbClr val="365679"/>
                </a:solidFill>
                <a:latin typeface="Helios"/>
                <a:ea typeface="Helios"/>
                <a:cs typeface="Helios"/>
                <a:sym typeface="Helios"/>
              </a:rPr>
              <a:t> 240845920071</a:t>
            </a:r>
          </a:p>
          <a:p>
            <a:pPr algn="ctr">
              <a:lnSpc>
                <a:spcPts val="3525"/>
              </a:lnSpc>
            </a:pPr>
            <a:r>
              <a:rPr lang="en-US" b="true" sz="2518" spc="148">
                <a:solidFill>
                  <a:srgbClr val="365679"/>
                </a:solidFill>
                <a:latin typeface="Helios Bold"/>
                <a:ea typeface="Helios Bold"/>
                <a:cs typeface="Helios Bold"/>
                <a:sym typeface="Helios Bold"/>
              </a:rPr>
              <a:t>SHREYAS NARLAWAR:</a:t>
            </a:r>
            <a:r>
              <a:rPr lang="en-US" sz="2518" spc="148">
                <a:solidFill>
                  <a:srgbClr val="365679"/>
                </a:solidFill>
                <a:latin typeface="Helios"/>
                <a:ea typeface="Helios"/>
                <a:cs typeface="Helios"/>
                <a:sym typeface="Helios"/>
              </a:rPr>
              <a:t> 240845920086</a:t>
            </a:r>
          </a:p>
          <a:p>
            <a:pPr algn="ctr">
              <a:lnSpc>
                <a:spcPts val="3525"/>
              </a:lnSpc>
            </a:pPr>
            <a:r>
              <a:rPr lang="en-US" b="true" sz="2518" spc="148">
                <a:solidFill>
                  <a:srgbClr val="365679"/>
                </a:solidFill>
                <a:latin typeface="Helios Bold"/>
                <a:ea typeface="Helios Bold"/>
                <a:cs typeface="Helios Bold"/>
                <a:sym typeface="Helios Bold"/>
              </a:rPr>
              <a:t>PARUL SINGH:</a:t>
            </a:r>
            <a:r>
              <a:rPr lang="en-US" sz="2518" spc="148">
                <a:solidFill>
                  <a:srgbClr val="365679"/>
                </a:solidFill>
                <a:latin typeface="Helios"/>
                <a:ea typeface="Helios"/>
                <a:cs typeface="Helios"/>
                <a:sym typeface="Helios"/>
              </a:rPr>
              <a:t> 240845920056</a:t>
            </a:r>
          </a:p>
          <a:p>
            <a:pPr algn="ctr">
              <a:lnSpc>
                <a:spcPts val="3525"/>
              </a:lnSpc>
            </a:pPr>
            <a:r>
              <a:rPr lang="en-US" b="true" sz="2518" spc="148">
                <a:solidFill>
                  <a:srgbClr val="365679"/>
                </a:solidFill>
                <a:latin typeface="Helios Bold"/>
                <a:ea typeface="Helios Bold"/>
                <a:cs typeface="Helios Bold"/>
                <a:sym typeface="Helios Bold"/>
              </a:rPr>
              <a:t>OMKAR TOTRE:</a:t>
            </a:r>
            <a:r>
              <a:rPr lang="en-US" sz="2518" spc="148">
                <a:solidFill>
                  <a:srgbClr val="365679"/>
                </a:solidFill>
                <a:latin typeface="Helios"/>
                <a:ea typeface="Helios"/>
                <a:cs typeface="Helios"/>
                <a:sym typeface="Helios"/>
              </a:rPr>
              <a:t> 240845920054</a:t>
            </a:r>
          </a:p>
          <a:p>
            <a:pPr algn="ctr">
              <a:lnSpc>
                <a:spcPts val="3525"/>
              </a:lnSpc>
            </a:pPr>
            <a:r>
              <a:rPr lang="en-US" b="true" sz="2518" spc="148">
                <a:solidFill>
                  <a:srgbClr val="365679"/>
                </a:solidFill>
                <a:latin typeface="Helios Bold"/>
                <a:ea typeface="Helios Bold"/>
                <a:cs typeface="Helios Bold"/>
                <a:sym typeface="Helios Bold"/>
              </a:rPr>
              <a:t>MITALI PATIL:</a:t>
            </a:r>
            <a:r>
              <a:rPr lang="en-US" sz="2518" spc="148">
                <a:solidFill>
                  <a:srgbClr val="365679"/>
                </a:solidFill>
                <a:latin typeface="Helios"/>
                <a:ea typeface="Helios"/>
                <a:cs typeface="Helios"/>
                <a:sym typeface="Helios"/>
              </a:rPr>
              <a:t> 240845920058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48796" y="0"/>
            <a:ext cx="4768758" cy="10931251"/>
          </a:xfrm>
          <a:custGeom>
            <a:avLst/>
            <a:gdLst/>
            <a:ahLst/>
            <a:cxnLst/>
            <a:rect r="r" b="b" t="t" l="l"/>
            <a:pathLst>
              <a:path h="10931251" w="4768758">
                <a:moveTo>
                  <a:pt x="0" y="0"/>
                </a:moveTo>
                <a:lnTo>
                  <a:pt x="4768758" y="0"/>
                </a:lnTo>
                <a:lnTo>
                  <a:pt x="4768758" y="10931251"/>
                </a:lnTo>
                <a:lnTo>
                  <a:pt x="0" y="10931251"/>
                </a:lnTo>
                <a:lnTo>
                  <a:pt x="0" y="0"/>
                </a:lnTo>
                <a:close/>
              </a:path>
            </a:pathLst>
          </a:custGeom>
          <a:blipFill>
            <a:blip r:embed="rId2"/>
            <a:stretch>
              <a:fillRect l="0" t="0" r="0" b="0"/>
            </a:stretch>
          </a:blipFill>
          <a:ln cap="sq">
            <a:noFill/>
            <a:prstDash val="solid"/>
            <a:miter/>
          </a:ln>
        </p:spPr>
      </p:sp>
      <p:grpSp>
        <p:nvGrpSpPr>
          <p:cNvPr name="Group 3" id="3"/>
          <p:cNvGrpSpPr/>
          <p:nvPr/>
        </p:nvGrpSpPr>
        <p:grpSpPr>
          <a:xfrm rot="0">
            <a:off x="9817554" y="0"/>
            <a:ext cx="8736267" cy="12626189"/>
            <a:chOff x="0" y="0"/>
            <a:chExt cx="2300910" cy="3325416"/>
          </a:xfrm>
        </p:grpSpPr>
        <p:sp>
          <p:nvSpPr>
            <p:cNvPr name="Freeform 4" id="4"/>
            <p:cNvSpPr/>
            <p:nvPr/>
          </p:nvSpPr>
          <p:spPr>
            <a:xfrm flipH="false" flipV="false" rot="0">
              <a:off x="0" y="0"/>
              <a:ext cx="2300910" cy="3325416"/>
            </a:xfrm>
            <a:custGeom>
              <a:avLst/>
              <a:gdLst/>
              <a:ahLst/>
              <a:cxnLst/>
              <a:rect r="r" b="b" t="t" l="l"/>
              <a:pathLst>
                <a:path h="3325416" w="2300910">
                  <a:moveTo>
                    <a:pt x="0" y="0"/>
                  </a:moveTo>
                  <a:lnTo>
                    <a:pt x="2300910" y="0"/>
                  </a:lnTo>
                  <a:lnTo>
                    <a:pt x="2300910" y="3325416"/>
                  </a:lnTo>
                  <a:lnTo>
                    <a:pt x="0" y="3325416"/>
                  </a:lnTo>
                  <a:close/>
                </a:path>
              </a:pathLst>
            </a:custGeom>
            <a:solidFill>
              <a:srgbClr val="365679"/>
            </a:solidFill>
          </p:spPr>
        </p:sp>
        <p:sp>
          <p:nvSpPr>
            <p:cNvPr name="TextBox 5" id="5"/>
            <p:cNvSpPr txBox="true"/>
            <p:nvPr/>
          </p:nvSpPr>
          <p:spPr>
            <a:xfrm>
              <a:off x="0" y="-66675"/>
              <a:ext cx="2300910" cy="3392091"/>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0">
            <a:off x="-4133731" y="0"/>
            <a:ext cx="8736267" cy="12626189"/>
            <a:chOff x="0" y="0"/>
            <a:chExt cx="2300910" cy="3325416"/>
          </a:xfrm>
        </p:grpSpPr>
        <p:sp>
          <p:nvSpPr>
            <p:cNvPr name="Freeform 7" id="7"/>
            <p:cNvSpPr/>
            <p:nvPr/>
          </p:nvSpPr>
          <p:spPr>
            <a:xfrm flipH="false" flipV="false" rot="0">
              <a:off x="0" y="0"/>
              <a:ext cx="2300910" cy="3325416"/>
            </a:xfrm>
            <a:custGeom>
              <a:avLst/>
              <a:gdLst/>
              <a:ahLst/>
              <a:cxnLst/>
              <a:rect r="r" b="b" t="t" l="l"/>
              <a:pathLst>
                <a:path h="3325416" w="2300910">
                  <a:moveTo>
                    <a:pt x="0" y="0"/>
                  </a:moveTo>
                  <a:lnTo>
                    <a:pt x="2300910" y="0"/>
                  </a:lnTo>
                  <a:lnTo>
                    <a:pt x="2300910" y="3325416"/>
                  </a:lnTo>
                  <a:lnTo>
                    <a:pt x="0" y="3325416"/>
                  </a:lnTo>
                  <a:close/>
                </a:path>
              </a:pathLst>
            </a:custGeom>
            <a:solidFill>
              <a:srgbClr val="365679"/>
            </a:solidFill>
          </p:spPr>
        </p:sp>
        <p:sp>
          <p:nvSpPr>
            <p:cNvPr name="TextBox 8" id="8"/>
            <p:cNvSpPr txBox="true"/>
            <p:nvPr/>
          </p:nvSpPr>
          <p:spPr>
            <a:xfrm>
              <a:off x="0" y="-66675"/>
              <a:ext cx="2300910" cy="3392091"/>
            </a:xfrm>
            <a:prstGeom prst="rect">
              <a:avLst/>
            </a:prstGeom>
          </p:spPr>
          <p:txBody>
            <a:bodyPr anchor="ctr" rtlCol="false" tIns="50800" lIns="50800" bIns="50800" rIns="50800"/>
            <a:lstStyle/>
            <a:p>
              <a:pPr algn="ctr">
                <a:lnSpc>
                  <a:spcPts val="3640"/>
                </a:lnSpc>
              </a:pPr>
            </a:p>
          </p:txBody>
        </p:sp>
      </p:grpSp>
      <p:sp>
        <p:nvSpPr>
          <p:cNvPr name="TextBox 9" id="9"/>
          <p:cNvSpPr txBox="true"/>
          <p:nvPr/>
        </p:nvSpPr>
        <p:spPr>
          <a:xfrm rot="-5400000">
            <a:off x="-330254" y="4618070"/>
            <a:ext cx="7110246" cy="1050860"/>
          </a:xfrm>
          <a:prstGeom prst="rect">
            <a:avLst/>
          </a:prstGeom>
        </p:spPr>
        <p:txBody>
          <a:bodyPr anchor="t" rtlCol="false" tIns="0" lIns="0" bIns="0" rIns="0">
            <a:spAutoFit/>
          </a:bodyPr>
          <a:lstStyle/>
          <a:p>
            <a:pPr algn="ctr">
              <a:lnSpc>
                <a:spcPts val="8456"/>
              </a:lnSpc>
            </a:pPr>
            <a:r>
              <a:rPr lang="en-US" sz="6505" spc="156">
                <a:solidFill>
                  <a:srgbClr val="FFFFFF"/>
                </a:solidFill>
                <a:latin typeface="League Spartan"/>
                <a:ea typeface="League Spartan"/>
                <a:cs typeface="League Spartan"/>
                <a:sym typeface="League Spartan"/>
              </a:rPr>
              <a:t>Sequence</a:t>
            </a:r>
          </a:p>
        </p:txBody>
      </p:sp>
      <p:sp>
        <p:nvSpPr>
          <p:cNvPr name="TextBox 10" id="10"/>
          <p:cNvSpPr txBox="true"/>
          <p:nvPr/>
        </p:nvSpPr>
        <p:spPr>
          <a:xfrm rot="0">
            <a:off x="10134840" y="3850181"/>
            <a:ext cx="7772146" cy="2539013"/>
          </a:xfrm>
          <a:prstGeom prst="rect">
            <a:avLst/>
          </a:prstGeom>
        </p:spPr>
        <p:txBody>
          <a:bodyPr anchor="t" rtlCol="false" tIns="0" lIns="0" bIns="0" rIns="0">
            <a:spAutoFit/>
          </a:bodyPr>
          <a:lstStyle/>
          <a:p>
            <a:pPr algn="just">
              <a:lnSpc>
                <a:spcPts val="3355"/>
              </a:lnSpc>
            </a:pPr>
            <a:r>
              <a:rPr lang="en-US" sz="2396" spc="285">
                <a:solidFill>
                  <a:srgbClr val="FFFFFF"/>
                </a:solidFill>
                <a:latin typeface="Inter"/>
                <a:ea typeface="Inter"/>
                <a:cs typeface="Inter"/>
                <a:sym typeface="Inter"/>
              </a:rPr>
              <a:t>A sequence diagram is a type of UML (Unified Modeling Language) diagram that shows how processes or objects interact over time. It visually represents the order of messages exchanged between elements in a system.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72121" y="0"/>
            <a:ext cx="11709920" cy="10855389"/>
            <a:chOff x="0" y="0"/>
            <a:chExt cx="693921" cy="643282"/>
          </a:xfrm>
        </p:grpSpPr>
        <p:sp>
          <p:nvSpPr>
            <p:cNvPr name="Freeform 3" id="3"/>
            <p:cNvSpPr/>
            <p:nvPr/>
          </p:nvSpPr>
          <p:spPr>
            <a:xfrm flipH="false" flipV="false" rot="0">
              <a:off x="0" y="0"/>
              <a:ext cx="693921" cy="643282"/>
            </a:xfrm>
            <a:custGeom>
              <a:avLst/>
              <a:gdLst/>
              <a:ahLst/>
              <a:cxnLst/>
              <a:rect r="r" b="b" t="t" l="l"/>
              <a:pathLst>
                <a:path h="643282" w="693921">
                  <a:moveTo>
                    <a:pt x="203200" y="0"/>
                  </a:moveTo>
                  <a:lnTo>
                    <a:pt x="693921" y="0"/>
                  </a:lnTo>
                  <a:lnTo>
                    <a:pt x="490721" y="643282"/>
                  </a:lnTo>
                  <a:lnTo>
                    <a:pt x="0" y="643282"/>
                  </a:lnTo>
                  <a:lnTo>
                    <a:pt x="203200" y="0"/>
                  </a:lnTo>
                  <a:close/>
                </a:path>
              </a:pathLst>
            </a:custGeom>
            <a:solidFill>
              <a:srgbClr val="2B485F"/>
            </a:solidFill>
          </p:spPr>
        </p:sp>
        <p:sp>
          <p:nvSpPr>
            <p:cNvPr name="TextBox 4" id="4"/>
            <p:cNvSpPr txBox="true"/>
            <p:nvPr/>
          </p:nvSpPr>
          <p:spPr>
            <a:xfrm>
              <a:off x="101600" y="-66675"/>
              <a:ext cx="490721" cy="709957"/>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028700" y="0"/>
            <a:ext cx="6802279" cy="10287000"/>
          </a:xfrm>
          <a:custGeom>
            <a:avLst/>
            <a:gdLst/>
            <a:ahLst/>
            <a:cxnLst/>
            <a:rect r="r" b="b" t="t" l="l"/>
            <a:pathLst>
              <a:path h="10287000" w="6802279">
                <a:moveTo>
                  <a:pt x="0" y="0"/>
                </a:moveTo>
                <a:lnTo>
                  <a:pt x="6802279" y="0"/>
                </a:lnTo>
                <a:lnTo>
                  <a:pt x="6802279"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7830979" y="573218"/>
            <a:ext cx="6802096" cy="863338"/>
          </a:xfrm>
          <a:prstGeom prst="rect">
            <a:avLst/>
          </a:prstGeom>
        </p:spPr>
        <p:txBody>
          <a:bodyPr anchor="t" rtlCol="false" tIns="0" lIns="0" bIns="0" rIns="0">
            <a:spAutoFit/>
          </a:bodyPr>
          <a:lstStyle/>
          <a:p>
            <a:pPr algn="l">
              <a:lnSpc>
                <a:spcPts val="6978"/>
              </a:lnSpc>
            </a:pPr>
            <a:r>
              <a:rPr lang="en-US" sz="5368" spc="128">
                <a:solidFill>
                  <a:srgbClr val="365679"/>
                </a:solidFill>
                <a:latin typeface="League Spartan"/>
                <a:ea typeface="League Spartan"/>
                <a:cs typeface="League Spartan"/>
                <a:sym typeface="League Spartan"/>
              </a:rPr>
              <a:t>Activity Diagram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05917" y="2610316"/>
            <a:ext cx="16074978" cy="7991215"/>
            <a:chOff x="0" y="0"/>
            <a:chExt cx="952591" cy="473553"/>
          </a:xfrm>
        </p:grpSpPr>
        <p:sp>
          <p:nvSpPr>
            <p:cNvPr name="Freeform 3" id="3"/>
            <p:cNvSpPr/>
            <p:nvPr/>
          </p:nvSpPr>
          <p:spPr>
            <a:xfrm flipH="false" flipV="false" rot="0">
              <a:off x="0" y="0"/>
              <a:ext cx="952591" cy="473553"/>
            </a:xfrm>
            <a:custGeom>
              <a:avLst/>
              <a:gdLst/>
              <a:ahLst/>
              <a:cxnLst/>
              <a:rect r="r" b="b" t="t" l="l"/>
              <a:pathLst>
                <a:path h="473553" w="952591">
                  <a:moveTo>
                    <a:pt x="203200" y="0"/>
                  </a:moveTo>
                  <a:lnTo>
                    <a:pt x="952591" y="0"/>
                  </a:lnTo>
                  <a:lnTo>
                    <a:pt x="749391" y="473553"/>
                  </a:lnTo>
                  <a:lnTo>
                    <a:pt x="0" y="473553"/>
                  </a:lnTo>
                  <a:lnTo>
                    <a:pt x="203200" y="0"/>
                  </a:lnTo>
                  <a:close/>
                </a:path>
              </a:pathLst>
            </a:custGeom>
            <a:solidFill>
              <a:srgbClr val="2B485F"/>
            </a:solidFill>
          </p:spPr>
        </p:sp>
        <p:sp>
          <p:nvSpPr>
            <p:cNvPr name="TextBox 4" id="4"/>
            <p:cNvSpPr txBox="true"/>
            <p:nvPr/>
          </p:nvSpPr>
          <p:spPr>
            <a:xfrm>
              <a:off x="101600" y="-66675"/>
              <a:ext cx="749391" cy="540228"/>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093308" y="0"/>
            <a:ext cx="11123371" cy="10287000"/>
            <a:chOff x="0" y="0"/>
            <a:chExt cx="1292476" cy="1195294"/>
          </a:xfrm>
        </p:grpSpPr>
        <p:sp>
          <p:nvSpPr>
            <p:cNvPr name="Freeform 6" id="6"/>
            <p:cNvSpPr/>
            <p:nvPr/>
          </p:nvSpPr>
          <p:spPr>
            <a:xfrm flipH="false" flipV="false" rot="0">
              <a:off x="0" y="0"/>
              <a:ext cx="1292476" cy="1195294"/>
            </a:xfrm>
            <a:custGeom>
              <a:avLst/>
              <a:gdLst/>
              <a:ahLst/>
              <a:cxnLst/>
              <a:rect r="r" b="b" t="t" l="l"/>
              <a:pathLst>
                <a:path h="1195294" w="1292476">
                  <a:moveTo>
                    <a:pt x="203200" y="0"/>
                  </a:moveTo>
                  <a:lnTo>
                    <a:pt x="1292476" y="0"/>
                  </a:lnTo>
                  <a:lnTo>
                    <a:pt x="1089276" y="1195294"/>
                  </a:lnTo>
                  <a:lnTo>
                    <a:pt x="0" y="1195294"/>
                  </a:lnTo>
                  <a:lnTo>
                    <a:pt x="203200" y="0"/>
                  </a:lnTo>
                  <a:close/>
                </a:path>
              </a:pathLst>
            </a:custGeom>
            <a:blipFill>
              <a:blip r:embed="rId2"/>
              <a:stretch>
                <a:fillRect l="-19665" t="0" r="-19665" b="0"/>
              </a:stretch>
            </a:blipFill>
          </p:spPr>
        </p:sp>
      </p:grpSp>
      <p:sp>
        <p:nvSpPr>
          <p:cNvPr name="TextBox 7" id="7"/>
          <p:cNvSpPr txBox="true"/>
          <p:nvPr/>
        </p:nvSpPr>
        <p:spPr>
          <a:xfrm rot="0">
            <a:off x="1624750" y="3683833"/>
            <a:ext cx="6573548" cy="1136257"/>
          </a:xfrm>
          <a:prstGeom prst="rect">
            <a:avLst/>
          </a:prstGeom>
        </p:spPr>
        <p:txBody>
          <a:bodyPr anchor="t" rtlCol="false" tIns="0" lIns="0" bIns="0" rIns="0">
            <a:spAutoFit/>
          </a:bodyPr>
          <a:lstStyle/>
          <a:p>
            <a:pPr algn="l">
              <a:lnSpc>
                <a:spcPts val="9190"/>
              </a:lnSpc>
            </a:pPr>
            <a:r>
              <a:rPr lang="en-US" sz="7069" spc="169">
                <a:solidFill>
                  <a:srgbClr val="FFFFFF"/>
                </a:solidFill>
                <a:latin typeface="League Spartan"/>
                <a:ea typeface="League Spartan"/>
                <a:cs typeface="League Spartan"/>
                <a:sym typeface="League Spartan"/>
              </a:rPr>
              <a:t>Thank You!</a:t>
            </a:r>
          </a:p>
        </p:txBody>
      </p:sp>
      <p:sp>
        <p:nvSpPr>
          <p:cNvPr name="AutoShape 8" id="8"/>
          <p:cNvSpPr/>
          <p:nvPr/>
        </p:nvSpPr>
        <p:spPr>
          <a:xfrm>
            <a:off x="1732613" y="5156506"/>
            <a:ext cx="2050229" cy="0"/>
          </a:xfrm>
          <a:prstGeom prst="line">
            <a:avLst/>
          </a:prstGeom>
          <a:ln cap="flat" w="85725">
            <a:solidFill>
              <a:srgbClr val="FFFFFF"/>
            </a:solidFill>
            <a:prstDash val="solid"/>
            <a:headEnd type="none" len="sm" w="sm"/>
            <a:tailEnd type="none" len="sm" w="sm"/>
          </a:ln>
        </p:spPr>
      </p:sp>
      <p:sp>
        <p:nvSpPr>
          <p:cNvPr name="TextBox 9" id="9"/>
          <p:cNvSpPr txBox="true"/>
          <p:nvPr/>
        </p:nvSpPr>
        <p:spPr>
          <a:xfrm rot="0">
            <a:off x="1028700" y="5884578"/>
            <a:ext cx="6487485" cy="1366489"/>
          </a:xfrm>
          <a:prstGeom prst="rect">
            <a:avLst/>
          </a:prstGeom>
        </p:spPr>
        <p:txBody>
          <a:bodyPr anchor="t" rtlCol="false" tIns="0" lIns="0" bIns="0" rIns="0">
            <a:spAutoFit/>
          </a:bodyPr>
          <a:lstStyle/>
          <a:p>
            <a:pPr algn="ctr">
              <a:lnSpc>
                <a:spcPts val="5531"/>
              </a:lnSpc>
            </a:pPr>
            <a:r>
              <a:rPr lang="en-US" b="true" sz="3951" spc="59">
                <a:solidFill>
                  <a:srgbClr val="FFFFFF"/>
                </a:solidFill>
                <a:latin typeface="Inter Bold"/>
                <a:ea typeface="Inter Bold"/>
                <a:cs typeface="Inter Bold"/>
                <a:sym typeface="Inter Bold"/>
              </a:rPr>
              <a:t>We’re now open to  questions.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5112380" y="-148194"/>
            <a:ext cx="12727251" cy="12193285"/>
            <a:chOff x="0" y="0"/>
            <a:chExt cx="524208" cy="502215"/>
          </a:xfrm>
        </p:grpSpPr>
        <p:sp>
          <p:nvSpPr>
            <p:cNvPr name="Freeform 3" id="3"/>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4" id="4"/>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2163302"/>
            <a:ext cx="7094998" cy="70949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25097" y="0"/>
                  </a:moveTo>
                  <a:lnTo>
                    <a:pt x="787703" y="0"/>
                  </a:lnTo>
                  <a:cubicBezTo>
                    <a:pt x="801564" y="0"/>
                    <a:pt x="812800" y="11236"/>
                    <a:pt x="812800" y="25097"/>
                  </a:cubicBezTo>
                  <a:lnTo>
                    <a:pt x="812800" y="787703"/>
                  </a:lnTo>
                  <a:cubicBezTo>
                    <a:pt x="812800" y="801564"/>
                    <a:pt x="801564" y="812800"/>
                    <a:pt x="787703" y="812800"/>
                  </a:cubicBezTo>
                  <a:lnTo>
                    <a:pt x="25097" y="812800"/>
                  </a:lnTo>
                  <a:cubicBezTo>
                    <a:pt x="11236" y="812800"/>
                    <a:pt x="0" y="801564"/>
                    <a:pt x="0" y="787703"/>
                  </a:cubicBezTo>
                  <a:lnTo>
                    <a:pt x="0" y="25097"/>
                  </a:lnTo>
                  <a:cubicBezTo>
                    <a:pt x="0" y="11236"/>
                    <a:pt x="11236" y="0"/>
                    <a:pt x="25097" y="0"/>
                  </a:cubicBezTo>
                  <a:close/>
                </a:path>
              </a:pathLst>
            </a:custGeom>
            <a:blipFill>
              <a:blip r:embed="rId2"/>
              <a:stretch>
                <a:fillRect l="-25000" t="0" r="-25000" b="0"/>
              </a:stretch>
            </a:blipFill>
          </p:spPr>
        </p:sp>
      </p:grpSp>
      <p:sp>
        <p:nvSpPr>
          <p:cNvPr name="AutoShape 7" id="7"/>
          <p:cNvSpPr/>
          <p:nvPr/>
        </p:nvSpPr>
        <p:spPr>
          <a:xfrm>
            <a:off x="8876857" y="5235057"/>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sp>
        <p:nvSpPr>
          <p:cNvPr name="TextBox 11" id="11"/>
          <p:cNvSpPr txBox="true"/>
          <p:nvPr/>
        </p:nvSpPr>
        <p:spPr>
          <a:xfrm rot="0">
            <a:off x="8876857" y="2997192"/>
            <a:ext cx="6931946" cy="2099752"/>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Table Of Content</a:t>
            </a:r>
          </a:p>
        </p:txBody>
      </p:sp>
      <p:sp>
        <p:nvSpPr>
          <p:cNvPr name="TextBox 12" id="12"/>
          <p:cNvSpPr txBox="true"/>
          <p:nvPr/>
        </p:nvSpPr>
        <p:spPr>
          <a:xfrm rot="0">
            <a:off x="8523695" y="5986915"/>
            <a:ext cx="4377327" cy="21145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000000"/>
                </a:solidFill>
                <a:latin typeface="Inter"/>
                <a:ea typeface="Inter"/>
                <a:cs typeface="Inter"/>
                <a:sym typeface="Inter"/>
              </a:rPr>
              <a:t>About Our Project</a:t>
            </a:r>
          </a:p>
          <a:p>
            <a:pPr algn="l" marL="647702" indent="-323851" lvl="1">
              <a:lnSpc>
                <a:spcPts val="4200"/>
              </a:lnSpc>
              <a:buFont typeface="Arial"/>
              <a:buChar char="•"/>
            </a:pPr>
            <a:r>
              <a:rPr lang="en-US" sz="3000">
                <a:solidFill>
                  <a:srgbClr val="000000"/>
                </a:solidFill>
                <a:latin typeface="Inter"/>
                <a:ea typeface="Inter"/>
                <a:cs typeface="Inter"/>
                <a:sym typeface="Inter"/>
              </a:rPr>
              <a:t>DataBase</a:t>
            </a:r>
          </a:p>
          <a:p>
            <a:pPr algn="l" marL="647702" indent="-323851" lvl="1">
              <a:lnSpc>
                <a:spcPts val="4200"/>
              </a:lnSpc>
              <a:buFont typeface="Arial"/>
              <a:buChar char="•"/>
            </a:pPr>
            <a:r>
              <a:rPr lang="en-US" sz="3000">
                <a:solidFill>
                  <a:srgbClr val="000000"/>
                </a:solidFill>
                <a:latin typeface="Inter"/>
                <a:ea typeface="Inter"/>
                <a:cs typeface="Inter"/>
                <a:sym typeface="Inter"/>
              </a:rPr>
              <a:t>Data Flow</a:t>
            </a:r>
          </a:p>
          <a:p>
            <a:pPr algn="l" marL="647702" indent="-323851" lvl="1">
              <a:lnSpc>
                <a:spcPts val="4200"/>
              </a:lnSpc>
              <a:buFont typeface="Arial"/>
              <a:buChar char="•"/>
            </a:pPr>
            <a:r>
              <a:rPr lang="en-US" sz="3000">
                <a:solidFill>
                  <a:srgbClr val="000000"/>
                </a:solidFill>
                <a:latin typeface="Inter"/>
                <a:ea typeface="Inter"/>
                <a:cs typeface="Inter"/>
                <a:sym typeface="Inter"/>
              </a:rPr>
              <a:t>Use Case</a:t>
            </a:r>
          </a:p>
        </p:txBody>
      </p:sp>
      <p:sp>
        <p:nvSpPr>
          <p:cNvPr name="TextBox 13" id="13"/>
          <p:cNvSpPr txBox="true"/>
          <p:nvPr/>
        </p:nvSpPr>
        <p:spPr>
          <a:xfrm rot="0">
            <a:off x="12881973" y="5986915"/>
            <a:ext cx="4377327" cy="21145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000000"/>
                </a:solidFill>
                <a:latin typeface="Inter"/>
                <a:ea typeface="Inter"/>
                <a:cs typeface="Inter"/>
                <a:sym typeface="Inter"/>
              </a:rPr>
              <a:t>Class Diagram</a:t>
            </a:r>
          </a:p>
          <a:p>
            <a:pPr algn="l" marL="647702" indent="-323851" lvl="1">
              <a:lnSpc>
                <a:spcPts val="4200"/>
              </a:lnSpc>
              <a:buFont typeface="Arial"/>
              <a:buChar char="•"/>
            </a:pPr>
            <a:r>
              <a:rPr lang="en-US" sz="3000">
                <a:solidFill>
                  <a:srgbClr val="000000"/>
                </a:solidFill>
                <a:latin typeface="Inter"/>
                <a:ea typeface="Inter"/>
                <a:cs typeface="Inter"/>
                <a:sym typeface="Inter"/>
              </a:rPr>
              <a:t>Sequence Diagram</a:t>
            </a:r>
          </a:p>
          <a:p>
            <a:pPr algn="l" marL="647702" indent="-323851" lvl="1">
              <a:lnSpc>
                <a:spcPts val="4200"/>
              </a:lnSpc>
              <a:buFont typeface="Arial"/>
              <a:buChar char="•"/>
            </a:pPr>
            <a:r>
              <a:rPr lang="en-US" sz="3000">
                <a:solidFill>
                  <a:srgbClr val="000000"/>
                </a:solidFill>
                <a:latin typeface="Inter"/>
                <a:ea typeface="Inter"/>
                <a:cs typeface="Inter"/>
                <a:sym typeface="Inter"/>
              </a:rPr>
              <a:t>Activity Diagram</a:t>
            </a:r>
          </a:p>
          <a:p>
            <a:pPr algn="l">
              <a:lnSpc>
                <a:spcPts val="42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30690" y="0"/>
            <a:ext cx="14732382" cy="12193285"/>
            <a:chOff x="0" y="0"/>
            <a:chExt cx="606795" cy="502215"/>
          </a:xfrm>
        </p:grpSpPr>
        <p:sp>
          <p:nvSpPr>
            <p:cNvPr name="Freeform 3" id="3"/>
            <p:cNvSpPr/>
            <p:nvPr/>
          </p:nvSpPr>
          <p:spPr>
            <a:xfrm flipH="false" flipV="false" rot="0">
              <a:off x="0" y="0"/>
              <a:ext cx="606795" cy="502215"/>
            </a:xfrm>
            <a:custGeom>
              <a:avLst/>
              <a:gdLst/>
              <a:ahLst/>
              <a:cxnLst/>
              <a:rect r="r" b="b" t="t" l="l"/>
              <a:pathLst>
                <a:path h="502215" w="606795">
                  <a:moveTo>
                    <a:pt x="203200" y="0"/>
                  </a:moveTo>
                  <a:lnTo>
                    <a:pt x="606795" y="0"/>
                  </a:lnTo>
                  <a:lnTo>
                    <a:pt x="403595" y="502215"/>
                  </a:lnTo>
                  <a:lnTo>
                    <a:pt x="0" y="502215"/>
                  </a:lnTo>
                  <a:lnTo>
                    <a:pt x="203200" y="0"/>
                  </a:lnTo>
                  <a:close/>
                </a:path>
              </a:pathLst>
            </a:custGeom>
            <a:solidFill>
              <a:srgbClr val="2B485F"/>
            </a:solidFill>
          </p:spPr>
        </p:sp>
        <p:sp>
          <p:nvSpPr>
            <p:cNvPr name="TextBox 4" id="4"/>
            <p:cNvSpPr txBox="true"/>
            <p:nvPr/>
          </p:nvSpPr>
          <p:spPr>
            <a:xfrm>
              <a:off x="101600" y="-66675"/>
              <a:ext cx="403595" cy="56889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9669958" y="1499427"/>
            <a:ext cx="7570292" cy="757029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23521" y="0"/>
                  </a:moveTo>
                  <a:lnTo>
                    <a:pt x="789279" y="0"/>
                  </a:lnTo>
                  <a:cubicBezTo>
                    <a:pt x="802269" y="0"/>
                    <a:pt x="812800" y="10531"/>
                    <a:pt x="812800" y="23521"/>
                  </a:cubicBezTo>
                  <a:lnTo>
                    <a:pt x="812800" y="789279"/>
                  </a:lnTo>
                  <a:cubicBezTo>
                    <a:pt x="812800" y="802269"/>
                    <a:pt x="802269" y="812800"/>
                    <a:pt x="789279" y="812800"/>
                  </a:cubicBezTo>
                  <a:lnTo>
                    <a:pt x="23521" y="812800"/>
                  </a:lnTo>
                  <a:cubicBezTo>
                    <a:pt x="10531" y="812800"/>
                    <a:pt x="0" y="802269"/>
                    <a:pt x="0" y="789279"/>
                  </a:cubicBezTo>
                  <a:lnTo>
                    <a:pt x="0" y="23521"/>
                  </a:lnTo>
                  <a:cubicBezTo>
                    <a:pt x="0" y="10531"/>
                    <a:pt x="10531" y="0"/>
                    <a:pt x="23521" y="0"/>
                  </a:cubicBezTo>
                  <a:close/>
                </a:path>
              </a:pathLst>
            </a:custGeom>
            <a:blipFill>
              <a:blip r:embed="rId2"/>
              <a:stretch>
                <a:fillRect l="-24906" t="0" r="-24906" b="0"/>
              </a:stretch>
            </a:blipFill>
          </p:spPr>
        </p:sp>
      </p:grpSp>
      <p:sp>
        <p:nvSpPr>
          <p:cNvPr name="AutoShape 7" id="7"/>
          <p:cNvSpPr/>
          <p:nvPr/>
        </p:nvSpPr>
        <p:spPr>
          <a:xfrm>
            <a:off x="905091" y="3748693"/>
            <a:ext cx="2050229" cy="0"/>
          </a:xfrm>
          <a:prstGeom prst="line">
            <a:avLst/>
          </a:prstGeom>
          <a:ln cap="flat" w="85725">
            <a:solidFill>
              <a:srgbClr val="365679"/>
            </a:solidFill>
            <a:prstDash val="solid"/>
            <a:headEnd type="none" len="sm" w="sm"/>
            <a:tailEnd type="none" len="sm" w="sm"/>
          </a:ln>
        </p:spPr>
      </p:sp>
      <p:sp>
        <p:nvSpPr>
          <p:cNvPr name="TextBox 8" id="8"/>
          <p:cNvSpPr txBox="true"/>
          <p:nvPr/>
        </p:nvSpPr>
        <p:spPr>
          <a:xfrm rot="0">
            <a:off x="914616" y="2261427"/>
            <a:ext cx="8229384" cy="1042605"/>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About Petopia</a:t>
            </a:r>
          </a:p>
        </p:txBody>
      </p:sp>
      <p:sp>
        <p:nvSpPr>
          <p:cNvPr name="TextBox 9" id="9"/>
          <p:cNvSpPr txBox="true"/>
          <p:nvPr/>
        </p:nvSpPr>
        <p:spPr>
          <a:xfrm rot="0">
            <a:off x="472366" y="4143980"/>
            <a:ext cx="7458325" cy="3989704"/>
          </a:xfrm>
          <a:prstGeom prst="rect">
            <a:avLst/>
          </a:prstGeom>
        </p:spPr>
        <p:txBody>
          <a:bodyPr anchor="t" rtlCol="false" tIns="0" lIns="0" bIns="0" rIns="0">
            <a:spAutoFit/>
          </a:bodyPr>
          <a:lstStyle/>
          <a:p>
            <a:pPr algn="ctr">
              <a:lnSpc>
                <a:spcPts val="3220"/>
              </a:lnSpc>
            </a:pPr>
            <a:r>
              <a:rPr lang="en-US" sz="2300" spc="273">
                <a:solidFill>
                  <a:srgbClr val="000000"/>
                </a:solidFill>
                <a:latin typeface="Inter"/>
                <a:ea typeface="Inter"/>
                <a:cs typeface="Inter"/>
                <a:sym typeface="Inter"/>
              </a:rPr>
              <a:t>Petopia is a web app designed to simplify pet adoption by connecting individuals directly with pet owners looking to rehome their pets. The platform allows users to browse available pets, communicate with each other, and arrange adoptions easily. Petopia fosters a community-driven approach to pet adoption, ensuring pets find loving homes through direct and transparent interactions.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5569083"/>
            <a:chOff x="0" y="0"/>
            <a:chExt cx="4816593" cy="1466754"/>
          </a:xfrm>
        </p:grpSpPr>
        <p:sp>
          <p:nvSpPr>
            <p:cNvPr name="Freeform 3" id="3"/>
            <p:cNvSpPr/>
            <p:nvPr/>
          </p:nvSpPr>
          <p:spPr>
            <a:xfrm flipH="false" flipV="false" rot="0">
              <a:off x="0" y="0"/>
              <a:ext cx="4816592" cy="1466754"/>
            </a:xfrm>
            <a:custGeom>
              <a:avLst/>
              <a:gdLst/>
              <a:ahLst/>
              <a:cxnLst/>
              <a:rect r="r" b="b" t="t" l="l"/>
              <a:pathLst>
                <a:path h="1466754" w="4816592">
                  <a:moveTo>
                    <a:pt x="0" y="0"/>
                  </a:moveTo>
                  <a:lnTo>
                    <a:pt x="4816592" y="0"/>
                  </a:lnTo>
                  <a:lnTo>
                    <a:pt x="4816592" y="1466754"/>
                  </a:lnTo>
                  <a:lnTo>
                    <a:pt x="0" y="1466754"/>
                  </a:lnTo>
                  <a:close/>
                </a:path>
              </a:pathLst>
            </a:custGeom>
            <a:solidFill>
              <a:srgbClr val="2B485F"/>
            </a:solidFill>
          </p:spPr>
        </p:sp>
        <p:sp>
          <p:nvSpPr>
            <p:cNvPr name="TextBox 4" id="4"/>
            <p:cNvSpPr txBox="true"/>
            <p:nvPr/>
          </p:nvSpPr>
          <p:spPr>
            <a:xfrm>
              <a:off x="0" y="-66675"/>
              <a:ext cx="4816593" cy="1533429"/>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9144000" y="-266556"/>
            <a:ext cx="9534940" cy="5835639"/>
            <a:chOff x="0" y="0"/>
            <a:chExt cx="1477212" cy="904093"/>
          </a:xfrm>
        </p:grpSpPr>
        <p:sp>
          <p:nvSpPr>
            <p:cNvPr name="Freeform 6" id="6"/>
            <p:cNvSpPr/>
            <p:nvPr/>
          </p:nvSpPr>
          <p:spPr>
            <a:xfrm flipH="false" flipV="false" rot="0">
              <a:off x="0" y="0"/>
              <a:ext cx="1477212" cy="904093"/>
            </a:xfrm>
            <a:custGeom>
              <a:avLst/>
              <a:gdLst/>
              <a:ahLst/>
              <a:cxnLst/>
              <a:rect r="r" b="b" t="t" l="l"/>
              <a:pathLst>
                <a:path h="904093" w="1477212">
                  <a:moveTo>
                    <a:pt x="18675" y="0"/>
                  </a:moveTo>
                  <a:lnTo>
                    <a:pt x="1458537" y="0"/>
                  </a:lnTo>
                  <a:cubicBezTo>
                    <a:pt x="1463490" y="0"/>
                    <a:pt x="1468240" y="1968"/>
                    <a:pt x="1471742" y="5470"/>
                  </a:cubicBezTo>
                  <a:cubicBezTo>
                    <a:pt x="1475244" y="8972"/>
                    <a:pt x="1477212" y="13722"/>
                    <a:pt x="1477212" y="18675"/>
                  </a:cubicBezTo>
                  <a:lnTo>
                    <a:pt x="1477212" y="885418"/>
                  </a:lnTo>
                  <a:cubicBezTo>
                    <a:pt x="1477212" y="895732"/>
                    <a:pt x="1468851" y="904093"/>
                    <a:pt x="1458537" y="904093"/>
                  </a:cubicBezTo>
                  <a:lnTo>
                    <a:pt x="18675" y="904093"/>
                  </a:lnTo>
                  <a:cubicBezTo>
                    <a:pt x="13722" y="904093"/>
                    <a:pt x="8972" y="902126"/>
                    <a:pt x="5470" y="898624"/>
                  </a:cubicBezTo>
                  <a:cubicBezTo>
                    <a:pt x="1968" y="895121"/>
                    <a:pt x="0" y="890371"/>
                    <a:pt x="0" y="885418"/>
                  </a:cubicBezTo>
                  <a:lnTo>
                    <a:pt x="0" y="18675"/>
                  </a:lnTo>
                  <a:cubicBezTo>
                    <a:pt x="0" y="13722"/>
                    <a:pt x="1968" y="8972"/>
                    <a:pt x="5470" y="5470"/>
                  </a:cubicBezTo>
                  <a:cubicBezTo>
                    <a:pt x="8972" y="1968"/>
                    <a:pt x="13722" y="0"/>
                    <a:pt x="18675" y="0"/>
                  </a:cubicBezTo>
                  <a:close/>
                </a:path>
              </a:pathLst>
            </a:custGeom>
            <a:blipFill>
              <a:blip r:embed="rId2"/>
              <a:stretch>
                <a:fillRect l="0" t="-4531" r="0" b="-4531"/>
              </a:stretch>
            </a:blipFill>
          </p:spPr>
        </p:sp>
      </p:grpSp>
      <p:sp>
        <p:nvSpPr>
          <p:cNvPr name="AutoShape 7" id="7"/>
          <p:cNvSpPr/>
          <p:nvPr/>
        </p:nvSpPr>
        <p:spPr>
          <a:xfrm>
            <a:off x="1028700" y="4825576"/>
            <a:ext cx="2050229" cy="0"/>
          </a:xfrm>
          <a:prstGeom prst="line">
            <a:avLst/>
          </a:prstGeom>
          <a:ln cap="flat" w="85725">
            <a:solidFill>
              <a:srgbClr val="86B4C4"/>
            </a:solidFill>
            <a:prstDash val="solid"/>
            <a:headEnd type="none" len="sm" w="sm"/>
            <a:tailEnd type="none" len="sm" w="sm"/>
          </a:ln>
        </p:spPr>
      </p:sp>
      <p:grpSp>
        <p:nvGrpSpPr>
          <p:cNvPr name="Group 8" id="8"/>
          <p:cNvGrpSpPr/>
          <p:nvPr/>
        </p:nvGrpSpPr>
        <p:grpSpPr>
          <a:xfrm rot="0">
            <a:off x="4705629" y="5825498"/>
            <a:ext cx="8876742" cy="4198383"/>
            <a:chOff x="0" y="0"/>
            <a:chExt cx="2337907" cy="1105747"/>
          </a:xfrm>
        </p:grpSpPr>
        <p:sp>
          <p:nvSpPr>
            <p:cNvPr name="Freeform 9" id="9"/>
            <p:cNvSpPr/>
            <p:nvPr/>
          </p:nvSpPr>
          <p:spPr>
            <a:xfrm flipH="false" flipV="false" rot="0">
              <a:off x="0" y="0"/>
              <a:ext cx="2337907" cy="1105747"/>
            </a:xfrm>
            <a:custGeom>
              <a:avLst/>
              <a:gdLst/>
              <a:ahLst/>
              <a:cxnLst/>
              <a:rect r="r" b="b" t="t" l="l"/>
              <a:pathLst>
                <a:path h="1105747" w="2337907">
                  <a:moveTo>
                    <a:pt x="43608" y="0"/>
                  </a:moveTo>
                  <a:lnTo>
                    <a:pt x="2294299" y="0"/>
                  </a:lnTo>
                  <a:cubicBezTo>
                    <a:pt x="2305865" y="0"/>
                    <a:pt x="2316957" y="4594"/>
                    <a:pt x="2325135" y="12772"/>
                  </a:cubicBezTo>
                  <a:cubicBezTo>
                    <a:pt x="2333313" y="20951"/>
                    <a:pt x="2337907" y="32042"/>
                    <a:pt x="2337907" y="43608"/>
                  </a:cubicBezTo>
                  <a:lnTo>
                    <a:pt x="2337907" y="1062139"/>
                  </a:lnTo>
                  <a:cubicBezTo>
                    <a:pt x="2337907" y="1073705"/>
                    <a:pt x="2333313" y="1084796"/>
                    <a:pt x="2325135" y="1092975"/>
                  </a:cubicBezTo>
                  <a:cubicBezTo>
                    <a:pt x="2316957" y="1101153"/>
                    <a:pt x="2305865" y="1105747"/>
                    <a:pt x="2294299" y="1105747"/>
                  </a:cubicBezTo>
                  <a:lnTo>
                    <a:pt x="43608" y="1105747"/>
                  </a:lnTo>
                  <a:cubicBezTo>
                    <a:pt x="32042" y="1105747"/>
                    <a:pt x="20951" y="1101153"/>
                    <a:pt x="12772" y="1092975"/>
                  </a:cubicBezTo>
                  <a:cubicBezTo>
                    <a:pt x="4594" y="1084796"/>
                    <a:pt x="0" y="1073705"/>
                    <a:pt x="0" y="1062139"/>
                  </a:cubicBezTo>
                  <a:lnTo>
                    <a:pt x="0" y="43608"/>
                  </a:lnTo>
                  <a:cubicBezTo>
                    <a:pt x="0" y="32042"/>
                    <a:pt x="4594" y="20951"/>
                    <a:pt x="12772" y="12772"/>
                  </a:cubicBezTo>
                  <a:cubicBezTo>
                    <a:pt x="20951" y="4594"/>
                    <a:pt x="32042" y="0"/>
                    <a:pt x="43608" y="0"/>
                  </a:cubicBezTo>
                  <a:close/>
                </a:path>
              </a:pathLst>
            </a:custGeom>
            <a:solidFill>
              <a:srgbClr val="2B485F"/>
            </a:solidFill>
          </p:spPr>
        </p:sp>
        <p:sp>
          <p:nvSpPr>
            <p:cNvPr name="TextBox 10" id="10"/>
            <p:cNvSpPr txBox="true"/>
            <p:nvPr/>
          </p:nvSpPr>
          <p:spPr>
            <a:xfrm>
              <a:off x="0" y="-66675"/>
              <a:ext cx="2337907" cy="1172422"/>
            </a:xfrm>
            <a:prstGeom prst="rect">
              <a:avLst/>
            </a:prstGeom>
          </p:spPr>
          <p:txBody>
            <a:bodyPr anchor="ctr" rtlCol="false" tIns="50800" lIns="50800" bIns="50800" rIns="50800"/>
            <a:lstStyle/>
            <a:p>
              <a:pPr algn="ctr">
                <a:lnSpc>
                  <a:spcPts val="3640"/>
                </a:lnSpc>
              </a:pPr>
            </a:p>
          </p:txBody>
        </p:sp>
      </p:grpSp>
      <p:sp>
        <p:nvSpPr>
          <p:cNvPr name="TextBox 11" id="11"/>
          <p:cNvSpPr txBox="true"/>
          <p:nvPr/>
        </p:nvSpPr>
        <p:spPr>
          <a:xfrm rot="0">
            <a:off x="1028700" y="2542289"/>
            <a:ext cx="7110246" cy="1050860"/>
          </a:xfrm>
          <a:prstGeom prst="rect">
            <a:avLst/>
          </a:prstGeom>
        </p:spPr>
        <p:txBody>
          <a:bodyPr anchor="t" rtlCol="false" tIns="0" lIns="0" bIns="0" rIns="0">
            <a:spAutoFit/>
          </a:bodyPr>
          <a:lstStyle/>
          <a:p>
            <a:pPr algn="l">
              <a:lnSpc>
                <a:spcPts val="8456"/>
              </a:lnSpc>
            </a:pPr>
            <a:r>
              <a:rPr lang="en-US" sz="6505" spc="156">
                <a:solidFill>
                  <a:srgbClr val="FFFFFF"/>
                </a:solidFill>
                <a:latin typeface="League Spartan"/>
                <a:ea typeface="League Spartan"/>
                <a:cs typeface="League Spartan"/>
                <a:sym typeface="League Spartan"/>
              </a:rPr>
              <a:t>Our DataBase</a:t>
            </a:r>
          </a:p>
        </p:txBody>
      </p:sp>
      <p:sp>
        <p:nvSpPr>
          <p:cNvPr name="TextBox 12" id="12"/>
          <p:cNvSpPr txBox="true"/>
          <p:nvPr/>
        </p:nvSpPr>
        <p:spPr>
          <a:xfrm rot="0">
            <a:off x="5181105" y="6308177"/>
            <a:ext cx="5667804" cy="495300"/>
          </a:xfrm>
          <a:prstGeom prst="rect">
            <a:avLst/>
          </a:prstGeom>
        </p:spPr>
        <p:txBody>
          <a:bodyPr anchor="t" rtlCol="false" tIns="0" lIns="0" bIns="0" rIns="0">
            <a:spAutoFit/>
          </a:bodyPr>
          <a:lstStyle/>
          <a:p>
            <a:pPr algn="l">
              <a:lnSpc>
                <a:spcPts val="3900"/>
              </a:lnSpc>
            </a:pPr>
            <a:r>
              <a:rPr lang="en-US" sz="3000" spc="72">
                <a:solidFill>
                  <a:srgbClr val="FFFFFF"/>
                </a:solidFill>
                <a:latin typeface="League Spartan"/>
                <a:ea typeface="League Spartan"/>
                <a:cs typeface="League Spartan"/>
                <a:sym typeface="League Spartan"/>
              </a:rPr>
              <a:t>Consists of Seven Tables</a:t>
            </a:r>
          </a:p>
        </p:txBody>
      </p:sp>
      <p:sp>
        <p:nvSpPr>
          <p:cNvPr name="TextBox 13" id="13"/>
          <p:cNvSpPr txBox="true"/>
          <p:nvPr/>
        </p:nvSpPr>
        <p:spPr>
          <a:xfrm rot="0">
            <a:off x="5181105" y="6974924"/>
            <a:ext cx="6650202" cy="2715894"/>
          </a:xfrm>
          <a:prstGeom prst="rect">
            <a:avLst/>
          </a:prstGeom>
        </p:spPr>
        <p:txBody>
          <a:bodyPr anchor="t" rtlCol="false" tIns="0" lIns="0" bIns="0" rIns="0">
            <a:spAutoFit/>
          </a:bodyPr>
          <a:lstStyle/>
          <a:p>
            <a:pPr algn="l" marL="474986" indent="-237493" lvl="1">
              <a:lnSpc>
                <a:spcPts val="3080"/>
              </a:lnSpc>
              <a:buAutoNum type="arabicPeriod" startAt="1"/>
            </a:pPr>
            <a:r>
              <a:rPr lang="en-US" sz="2200" spc="261">
                <a:solidFill>
                  <a:srgbClr val="FFFFFF"/>
                </a:solidFill>
                <a:latin typeface="Inter"/>
                <a:ea typeface="Inter"/>
                <a:cs typeface="Inter"/>
                <a:sym typeface="Inter"/>
              </a:rPr>
              <a:t>Admin</a:t>
            </a:r>
          </a:p>
          <a:p>
            <a:pPr algn="l" marL="474986" indent="-237493" lvl="1">
              <a:lnSpc>
                <a:spcPts val="3080"/>
              </a:lnSpc>
              <a:buAutoNum type="arabicPeriod" startAt="1"/>
            </a:pPr>
            <a:r>
              <a:rPr lang="en-US" sz="2200" spc="261">
                <a:solidFill>
                  <a:srgbClr val="FFFFFF"/>
                </a:solidFill>
                <a:latin typeface="Inter"/>
                <a:ea typeface="Inter"/>
                <a:cs typeface="Inter"/>
                <a:sym typeface="Inter"/>
              </a:rPr>
              <a:t>Adoption_Status</a:t>
            </a:r>
          </a:p>
          <a:p>
            <a:pPr algn="l" marL="474986" indent="-237493" lvl="1">
              <a:lnSpc>
                <a:spcPts val="3080"/>
              </a:lnSpc>
              <a:buAutoNum type="arabicPeriod" startAt="1"/>
            </a:pPr>
            <a:r>
              <a:rPr lang="en-US" sz="2200" spc="261">
                <a:solidFill>
                  <a:srgbClr val="FFFFFF"/>
                </a:solidFill>
                <a:latin typeface="Inter"/>
                <a:ea typeface="Inter"/>
                <a:cs typeface="Inter"/>
                <a:sym typeface="Inter"/>
              </a:rPr>
              <a:t>Breed </a:t>
            </a:r>
          </a:p>
          <a:p>
            <a:pPr algn="l" marL="474986" indent="-237493" lvl="1">
              <a:lnSpc>
                <a:spcPts val="3080"/>
              </a:lnSpc>
              <a:buAutoNum type="arabicPeriod" startAt="1"/>
            </a:pPr>
            <a:r>
              <a:rPr lang="en-US" sz="2200" spc="261">
                <a:solidFill>
                  <a:srgbClr val="FFFFFF"/>
                </a:solidFill>
                <a:latin typeface="Inter"/>
                <a:ea typeface="Inter"/>
                <a:cs typeface="Inter"/>
                <a:sym typeface="Inter"/>
              </a:rPr>
              <a:t>Pet_Category</a:t>
            </a:r>
          </a:p>
          <a:p>
            <a:pPr algn="l" marL="474986" indent="-237493" lvl="1">
              <a:lnSpc>
                <a:spcPts val="3080"/>
              </a:lnSpc>
              <a:buAutoNum type="arabicPeriod" startAt="1"/>
            </a:pPr>
            <a:r>
              <a:rPr lang="en-US" sz="2200" spc="261">
                <a:solidFill>
                  <a:srgbClr val="FFFFFF"/>
                </a:solidFill>
                <a:latin typeface="Inter"/>
                <a:ea typeface="Inter"/>
                <a:cs typeface="Inter"/>
                <a:sym typeface="Inter"/>
              </a:rPr>
              <a:t>Pet_Images</a:t>
            </a:r>
          </a:p>
          <a:p>
            <a:pPr algn="l" marL="474986" indent="-237493" lvl="1">
              <a:lnSpc>
                <a:spcPts val="3080"/>
              </a:lnSpc>
              <a:buAutoNum type="arabicPeriod" startAt="1"/>
            </a:pPr>
            <a:r>
              <a:rPr lang="en-US" sz="2200" spc="261">
                <a:solidFill>
                  <a:srgbClr val="FFFFFF"/>
                </a:solidFill>
                <a:latin typeface="Inter"/>
                <a:ea typeface="Inter"/>
                <a:cs typeface="Inter"/>
                <a:sym typeface="Inter"/>
              </a:rPr>
              <a:t>Pet_Profile</a:t>
            </a:r>
          </a:p>
          <a:p>
            <a:pPr algn="l" marL="474986" indent="-237493" lvl="1">
              <a:lnSpc>
                <a:spcPts val="3080"/>
              </a:lnSpc>
              <a:buAutoNum type="arabicPeriod" startAt="1"/>
            </a:pPr>
            <a:r>
              <a:rPr lang="en-US" sz="2200" spc="261">
                <a:solidFill>
                  <a:srgbClr val="FFFFFF"/>
                </a:solidFill>
                <a:latin typeface="Inter"/>
                <a:ea typeface="Inter"/>
                <a:cs typeface="Inter"/>
                <a:sym typeface="Inter"/>
              </a:rPr>
              <a:t>Users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6567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15440150" cy="10287000"/>
          </a:xfrm>
          <a:custGeom>
            <a:avLst/>
            <a:gdLst/>
            <a:ahLst/>
            <a:cxnLst/>
            <a:rect r="r" b="b" t="t" l="l"/>
            <a:pathLst>
              <a:path h="10287000" w="15440150">
                <a:moveTo>
                  <a:pt x="0" y="0"/>
                </a:moveTo>
                <a:lnTo>
                  <a:pt x="15440150" y="0"/>
                </a:lnTo>
                <a:lnTo>
                  <a:pt x="1544015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784186" y="231722"/>
            <a:ext cx="4503814" cy="661508"/>
          </a:xfrm>
          <a:prstGeom prst="rect">
            <a:avLst/>
          </a:prstGeom>
        </p:spPr>
        <p:txBody>
          <a:bodyPr anchor="t" rtlCol="false" tIns="0" lIns="0" bIns="0" rIns="0">
            <a:spAutoFit/>
          </a:bodyPr>
          <a:lstStyle/>
          <a:p>
            <a:pPr algn="l">
              <a:lnSpc>
                <a:spcPts val="5356"/>
              </a:lnSpc>
            </a:pPr>
            <a:r>
              <a:rPr lang="en-US" sz="4120" spc="98">
                <a:solidFill>
                  <a:srgbClr val="FFFFFF"/>
                </a:solidFill>
                <a:latin typeface="League Spartan"/>
                <a:ea typeface="League Spartan"/>
                <a:cs typeface="League Spartan"/>
                <a:sym typeface="League Spartan"/>
              </a:rPr>
              <a:t>Entity Relation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33731" y="0"/>
            <a:ext cx="8736267" cy="12626189"/>
            <a:chOff x="0" y="0"/>
            <a:chExt cx="2300910" cy="3325416"/>
          </a:xfrm>
        </p:grpSpPr>
        <p:sp>
          <p:nvSpPr>
            <p:cNvPr name="Freeform 3" id="3"/>
            <p:cNvSpPr/>
            <p:nvPr/>
          </p:nvSpPr>
          <p:spPr>
            <a:xfrm flipH="false" flipV="false" rot="0">
              <a:off x="0" y="0"/>
              <a:ext cx="2300910" cy="3325416"/>
            </a:xfrm>
            <a:custGeom>
              <a:avLst/>
              <a:gdLst/>
              <a:ahLst/>
              <a:cxnLst/>
              <a:rect r="r" b="b" t="t" l="l"/>
              <a:pathLst>
                <a:path h="3325416" w="2300910">
                  <a:moveTo>
                    <a:pt x="0" y="0"/>
                  </a:moveTo>
                  <a:lnTo>
                    <a:pt x="2300910" y="0"/>
                  </a:lnTo>
                  <a:lnTo>
                    <a:pt x="2300910" y="3325416"/>
                  </a:lnTo>
                  <a:lnTo>
                    <a:pt x="0" y="3325416"/>
                  </a:lnTo>
                  <a:close/>
                </a:path>
              </a:pathLst>
            </a:custGeom>
            <a:solidFill>
              <a:srgbClr val="365679"/>
            </a:solidFill>
          </p:spPr>
        </p:sp>
        <p:sp>
          <p:nvSpPr>
            <p:cNvPr name="TextBox 4" id="4"/>
            <p:cNvSpPr txBox="true"/>
            <p:nvPr/>
          </p:nvSpPr>
          <p:spPr>
            <a:xfrm>
              <a:off x="0" y="-66675"/>
              <a:ext cx="2300910" cy="3392091"/>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4471553" y="445908"/>
            <a:ext cx="13816447" cy="9395184"/>
          </a:xfrm>
          <a:custGeom>
            <a:avLst/>
            <a:gdLst/>
            <a:ahLst/>
            <a:cxnLst/>
            <a:rect r="r" b="b" t="t" l="l"/>
            <a:pathLst>
              <a:path h="9395184" w="13816447">
                <a:moveTo>
                  <a:pt x="0" y="0"/>
                </a:moveTo>
                <a:lnTo>
                  <a:pt x="13816447" y="0"/>
                </a:lnTo>
                <a:lnTo>
                  <a:pt x="13816447" y="9395184"/>
                </a:lnTo>
                <a:lnTo>
                  <a:pt x="0" y="9395184"/>
                </a:lnTo>
                <a:lnTo>
                  <a:pt x="0" y="0"/>
                </a:lnTo>
                <a:close/>
              </a:path>
            </a:pathLst>
          </a:custGeom>
          <a:blipFill>
            <a:blip r:embed="rId2"/>
            <a:stretch>
              <a:fillRect l="0" t="0" r="0" b="0"/>
            </a:stretch>
          </a:blipFill>
        </p:spPr>
      </p:sp>
      <p:sp>
        <p:nvSpPr>
          <p:cNvPr name="TextBox 6" id="6"/>
          <p:cNvSpPr txBox="true"/>
          <p:nvPr/>
        </p:nvSpPr>
        <p:spPr>
          <a:xfrm rot="-5400000">
            <a:off x="-330254" y="4618070"/>
            <a:ext cx="7110246" cy="1050860"/>
          </a:xfrm>
          <a:prstGeom prst="rect">
            <a:avLst/>
          </a:prstGeom>
        </p:spPr>
        <p:txBody>
          <a:bodyPr anchor="t" rtlCol="false" tIns="0" lIns="0" bIns="0" rIns="0">
            <a:spAutoFit/>
          </a:bodyPr>
          <a:lstStyle/>
          <a:p>
            <a:pPr algn="ctr">
              <a:lnSpc>
                <a:spcPts val="8456"/>
              </a:lnSpc>
            </a:pPr>
            <a:r>
              <a:rPr lang="en-US" sz="6505" spc="156">
                <a:solidFill>
                  <a:srgbClr val="FFFFFF"/>
                </a:solidFill>
                <a:latin typeface="League Spartan"/>
                <a:ea typeface="League Spartan"/>
                <a:cs typeface="League Spartan"/>
                <a:sym typeface="League Spartan"/>
              </a:rPr>
              <a:t>Data 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33731" y="0"/>
            <a:ext cx="8736267" cy="12626189"/>
            <a:chOff x="0" y="0"/>
            <a:chExt cx="2300910" cy="3325416"/>
          </a:xfrm>
        </p:grpSpPr>
        <p:sp>
          <p:nvSpPr>
            <p:cNvPr name="Freeform 3" id="3"/>
            <p:cNvSpPr/>
            <p:nvPr/>
          </p:nvSpPr>
          <p:spPr>
            <a:xfrm flipH="false" flipV="false" rot="0">
              <a:off x="0" y="0"/>
              <a:ext cx="2300910" cy="3325416"/>
            </a:xfrm>
            <a:custGeom>
              <a:avLst/>
              <a:gdLst/>
              <a:ahLst/>
              <a:cxnLst/>
              <a:rect r="r" b="b" t="t" l="l"/>
              <a:pathLst>
                <a:path h="3325416" w="2300910">
                  <a:moveTo>
                    <a:pt x="0" y="0"/>
                  </a:moveTo>
                  <a:lnTo>
                    <a:pt x="2300910" y="0"/>
                  </a:lnTo>
                  <a:lnTo>
                    <a:pt x="2300910" y="3325416"/>
                  </a:lnTo>
                  <a:lnTo>
                    <a:pt x="0" y="3325416"/>
                  </a:lnTo>
                  <a:close/>
                </a:path>
              </a:pathLst>
            </a:custGeom>
            <a:solidFill>
              <a:srgbClr val="365679"/>
            </a:solidFill>
          </p:spPr>
        </p:sp>
        <p:sp>
          <p:nvSpPr>
            <p:cNvPr name="TextBox 4" id="4"/>
            <p:cNvSpPr txBox="true"/>
            <p:nvPr/>
          </p:nvSpPr>
          <p:spPr>
            <a:xfrm>
              <a:off x="0" y="-66675"/>
              <a:ext cx="2300910" cy="3392091"/>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4901773" y="1277290"/>
            <a:ext cx="12702128" cy="7732421"/>
          </a:xfrm>
          <a:custGeom>
            <a:avLst/>
            <a:gdLst/>
            <a:ahLst/>
            <a:cxnLst/>
            <a:rect r="r" b="b" t="t" l="l"/>
            <a:pathLst>
              <a:path h="7732421" w="12702128">
                <a:moveTo>
                  <a:pt x="0" y="0"/>
                </a:moveTo>
                <a:lnTo>
                  <a:pt x="12702129" y="0"/>
                </a:lnTo>
                <a:lnTo>
                  <a:pt x="12702129" y="7732420"/>
                </a:lnTo>
                <a:lnTo>
                  <a:pt x="0" y="7732420"/>
                </a:lnTo>
                <a:lnTo>
                  <a:pt x="0" y="0"/>
                </a:lnTo>
                <a:close/>
              </a:path>
            </a:pathLst>
          </a:custGeom>
          <a:blipFill>
            <a:blip r:embed="rId2"/>
            <a:stretch>
              <a:fillRect l="0" t="0" r="0" b="0"/>
            </a:stretch>
          </a:blipFill>
        </p:spPr>
      </p:sp>
      <p:sp>
        <p:nvSpPr>
          <p:cNvPr name="TextBox 6" id="6"/>
          <p:cNvSpPr txBox="true"/>
          <p:nvPr/>
        </p:nvSpPr>
        <p:spPr>
          <a:xfrm rot="-5400000">
            <a:off x="-330254" y="4618070"/>
            <a:ext cx="7110246" cy="1050860"/>
          </a:xfrm>
          <a:prstGeom prst="rect">
            <a:avLst/>
          </a:prstGeom>
        </p:spPr>
        <p:txBody>
          <a:bodyPr anchor="t" rtlCol="false" tIns="0" lIns="0" bIns="0" rIns="0">
            <a:spAutoFit/>
          </a:bodyPr>
          <a:lstStyle/>
          <a:p>
            <a:pPr algn="ctr">
              <a:lnSpc>
                <a:spcPts val="8456"/>
              </a:lnSpc>
            </a:pPr>
            <a:r>
              <a:rPr lang="en-US" sz="6505" spc="156">
                <a:solidFill>
                  <a:srgbClr val="FFFFFF"/>
                </a:solidFill>
                <a:latin typeface="League Spartan"/>
                <a:ea typeface="League Spartan"/>
                <a:cs typeface="League Spartan"/>
                <a:sym typeface="League Spartan"/>
              </a:rPr>
              <a:t>Data 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91167" y="-282508"/>
            <a:ext cx="8736267" cy="12626189"/>
            <a:chOff x="0" y="0"/>
            <a:chExt cx="2300910" cy="3325416"/>
          </a:xfrm>
        </p:grpSpPr>
        <p:sp>
          <p:nvSpPr>
            <p:cNvPr name="Freeform 3" id="3"/>
            <p:cNvSpPr/>
            <p:nvPr/>
          </p:nvSpPr>
          <p:spPr>
            <a:xfrm flipH="false" flipV="false" rot="0">
              <a:off x="0" y="0"/>
              <a:ext cx="2300910" cy="3325416"/>
            </a:xfrm>
            <a:custGeom>
              <a:avLst/>
              <a:gdLst/>
              <a:ahLst/>
              <a:cxnLst/>
              <a:rect r="r" b="b" t="t" l="l"/>
              <a:pathLst>
                <a:path h="3325416" w="2300910">
                  <a:moveTo>
                    <a:pt x="0" y="0"/>
                  </a:moveTo>
                  <a:lnTo>
                    <a:pt x="2300910" y="0"/>
                  </a:lnTo>
                  <a:lnTo>
                    <a:pt x="2300910" y="3325416"/>
                  </a:lnTo>
                  <a:lnTo>
                    <a:pt x="0" y="3325416"/>
                  </a:lnTo>
                  <a:close/>
                </a:path>
              </a:pathLst>
            </a:custGeom>
            <a:solidFill>
              <a:srgbClr val="365679"/>
            </a:solidFill>
          </p:spPr>
        </p:sp>
        <p:sp>
          <p:nvSpPr>
            <p:cNvPr name="TextBox 4" id="4"/>
            <p:cNvSpPr txBox="true"/>
            <p:nvPr/>
          </p:nvSpPr>
          <p:spPr>
            <a:xfrm>
              <a:off x="0" y="-66675"/>
              <a:ext cx="2300910" cy="3392091"/>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2672963" y="0"/>
            <a:ext cx="9451181" cy="10287000"/>
          </a:xfrm>
          <a:custGeom>
            <a:avLst/>
            <a:gdLst/>
            <a:ahLst/>
            <a:cxnLst/>
            <a:rect r="r" b="b" t="t" l="l"/>
            <a:pathLst>
              <a:path h="10287000" w="9451181">
                <a:moveTo>
                  <a:pt x="0" y="0"/>
                </a:moveTo>
                <a:lnTo>
                  <a:pt x="9451182" y="0"/>
                </a:lnTo>
                <a:lnTo>
                  <a:pt x="9451182" y="10287000"/>
                </a:lnTo>
                <a:lnTo>
                  <a:pt x="0" y="10287000"/>
                </a:lnTo>
                <a:lnTo>
                  <a:pt x="0" y="0"/>
                </a:lnTo>
                <a:close/>
              </a:path>
            </a:pathLst>
          </a:custGeom>
          <a:blipFill>
            <a:blip r:embed="rId2"/>
            <a:stretch>
              <a:fillRect l="0" t="0" r="0" b="0"/>
            </a:stretch>
          </a:blipFill>
        </p:spPr>
      </p:sp>
      <p:sp>
        <p:nvSpPr>
          <p:cNvPr name="TextBox 6" id="6"/>
          <p:cNvSpPr txBox="true"/>
          <p:nvPr/>
        </p:nvSpPr>
        <p:spPr>
          <a:xfrm rot="5400000">
            <a:off x="10276156" y="4618070"/>
            <a:ext cx="7110246" cy="1050860"/>
          </a:xfrm>
          <a:prstGeom prst="rect">
            <a:avLst/>
          </a:prstGeom>
        </p:spPr>
        <p:txBody>
          <a:bodyPr anchor="t" rtlCol="false" tIns="0" lIns="0" bIns="0" rIns="0">
            <a:spAutoFit/>
          </a:bodyPr>
          <a:lstStyle/>
          <a:p>
            <a:pPr algn="ctr">
              <a:lnSpc>
                <a:spcPts val="8456"/>
              </a:lnSpc>
            </a:pPr>
            <a:r>
              <a:rPr lang="en-US" sz="6505" spc="156">
                <a:solidFill>
                  <a:srgbClr val="FFFFFF"/>
                </a:solidFill>
                <a:latin typeface="League Spartan"/>
                <a:ea typeface="League Spartan"/>
                <a:cs typeface="League Spartan"/>
                <a:sym typeface="League Spartan"/>
              </a:rPr>
              <a:t>Use Case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03414" y="0"/>
            <a:ext cx="5650406" cy="12626189"/>
            <a:chOff x="0" y="0"/>
            <a:chExt cx="1488173" cy="3325416"/>
          </a:xfrm>
        </p:grpSpPr>
        <p:sp>
          <p:nvSpPr>
            <p:cNvPr name="Freeform 3" id="3"/>
            <p:cNvSpPr/>
            <p:nvPr/>
          </p:nvSpPr>
          <p:spPr>
            <a:xfrm flipH="false" flipV="false" rot="0">
              <a:off x="0" y="0"/>
              <a:ext cx="1488173" cy="3325416"/>
            </a:xfrm>
            <a:custGeom>
              <a:avLst/>
              <a:gdLst/>
              <a:ahLst/>
              <a:cxnLst/>
              <a:rect r="r" b="b" t="t" l="l"/>
              <a:pathLst>
                <a:path h="3325416" w="1488173">
                  <a:moveTo>
                    <a:pt x="0" y="0"/>
                  </a:moveTo>
                  <a:lnTo>
                    <a:pt x="1488173" y="0"/>
                  </a:lnTo>
                  <a:lnTo>
                    <a:pt x="1488173" y="3325416"/>
                  </a:lnTo>
                  <a:lnTo>
                    <a:pt x="0" y="3325416"/>
                  </a:lnTo>
                  <a:close/>
                </a:path>
              </a:pathLst>
            </a:custGeom>
            <a:solidFill>
              <a:srgbClr val="365679"/>
            </a:solidFill>
          </p:spPr>
        </p:sp>
        <p:sp>
          <p:nvSpPr>
            <p:cNvPr name="TextBox 4" id="4"/>
            <p:cNvSpPr txBox="true"/>
            <p:nvPr/>
          </p:nvSpPr>
          <p:spPr>
            <a:xfrm>
              <a:off x="0" y="-66675"/>
              <a:ext cx="1488173" cy="3392091"/>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847525" y="69505"/>
            <a:ext cx="11466656" cy="10147990"/>
          </a:xfrm>
          <a:custGeom>
            <a:avLst/>
            <a:gdLst/>
            <a:ahLst/>
            <a:cxnLst/>
            <a:rect r="r" b="b" t="t" l="l"/>
            <a:pathLst>
              <a:path h="10147990" w="11466656">
                <a:moveTo>
                  <a:pt x="0" y="0"/>
                </a:moveTo>
                <a:lnTo>
                  <a:pt x="11466656" y="0"/>
                </a:lnTo>
                <a:lnTo>
                  <a:pt x="11466656" y="10147990"/>
                </a:lnTo>
                <a:lnTo>
                  <a:pt x="0" y="10147990"/>
                </a:lnTo>
                <a:lnTo>
                  <a:pt x="0" y="0"/>
                </a:lnTo>
                <a:close/>
              </a:path>
            </a:pathLst>
          </a:custGeom>
          <a:blipFill>
            <a:blip r:embed="rId2"/>
            <a:stretch>
              <a:fillRect l="0" t="0" r="0" b="0"/>
            </a:stretch>
          </a:blipFill>
        </p:spPr>
      </p:sp>
      <p:sp>
        <p:nvSpPr>
          <p:cNvPr name="TextBox 6" id="6"/>
          <p:cNvSpPr txBox="true"/>
          <p:nvPr/>
        </p:nvSpPr>
        <p:spPr>
          <a:xfrm rot="5400000">
            <a:off x="10276156" y="4618070"/>
            <a:ext cx="7110246" cy="1050860"/>
          </a:xfrm>
          <a:prstGeom prst="rect">
            <a:avLst/>
          </a:prstGeom>
        </p:spPr>
        <p:txBody>
          <a:bodyPr anchor="t" rtlCol="false" tIns="0" lIns="0" bIns="0" rIns="0">
            <a:spAutoFit/>
          </a:bodyPr>
          <a:lstStyle/>
          <a:p>
            <a:pPr algn="ctr">
              <a:lnSpc>
                <a:spcPts val="8456"/>
              </a:lnSpc>
            </a:pPr>
            <a:r>
              <a:rPr lang="en-US" sz="6505" spc="156">
                <a:solidFill>
                  <a:srgbClr val="FFFFFF"/>
                </a:solidFill>
                <a:latin typeface="League Spartan"/>
                <a:ea typeface="League Spartan"/>
                <a:cs typeface="League Spartan"/>
                <a:sym typeface="League Spartan"/>
              </a:rPr>
              <a:t>Class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DAGayL0LCi8</dc:identifier>
  <dcterms:modified xsi:type="dcterms:W3CDTF">2011-08-01T06:04:30Z</dcterms:modified>
  <cp:revision>1</cp:revision>
  <dc:title>Blue Minimalist Project Proposal Business Presentation</dc:title>
</cp:coreProperties>
</file>